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13.xml" ContentType="application/vnd.openxmlformats-officedocument.presentationml.slide+xml"/>
  <Override PartName="/ppt/slides/slide44.xml" ContentType="application/vnd.openxmlformats-officedocument.presentationml.slide+xml"/>
  <Override PartName="/ppt/slides/slide38.xml" ContentType="application/vnd.openxmlformats-officedocument.presentationml.slide+xml"/>
  <Override PartName="/ppt/slides/slide43.xml" ContentType="application/vnd.openxmlformats-officedocument.presentationml.slide+xml"/>
  <Override PartName="/ppt/slides/slide36.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slideLayouts/slideLayout14.xml" ContentType="application/vnd.openxmlformats-officedocument.presentationml.slideLayout+xml"/>
  <Override PartName="/ppt/slideLayouts/slideLayout17.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6"/>
  </p:notesMasterIdLst>
  <p:handoutMasterIdLst>
    <p:handoutMasterId r:id="rId47"/>
  </p:handoutMasterIdLst>
  <p:sldIdLst>
    <p:sldId id="322" r:id="rId2"/>
    <p:sldId id="430" r:id="rId3"/>
    <p:sldId id="428" r:id="rId4"/>
    <p:sldId id="337" r:id="rId5"/>
    <p:sldId id="384" r:id="rId6"/>
    <p:sldId id="385" r:id="rId7"/>
    <p:sldId id="411" r:id="rId8"/>
    <p:sldId id="431" r:id="rId9"/>
    <p:sldId id="387" r:id="rId10"/>
    <p:sldId id="334" r:id="rId11"/>
    <p:sldId id="333" r:id="rId12"/>
    <p:sldId id="327" r:id="rId13"/>
    <p:sldId id="328" r:id="rId14"/>
    <p:sldId id="339" r:id="rId15"/>
    <p:sldId id="340" r:id="rId16"/>
    <p:sldId id="388" r:id="rId17"/>
    <p:sldId id="332" r:id="rId18"/>
    <p:sldId id="392" r:id="rId19"/>
    <p:sldId id="424" r:id="rId20"/>
    <p:sldId id="399" r:id="rId21"/>
    <p:sldId id="423" r:id="rId22"/>
    <p:sldId id="393" r:id="rId23"/>
    <p:sldId id="366" r:id="rId24"/>
    <p:sldId id="429" r:id="rId25"/>
    <p:sldId id="432" r:id="rId26"/>
    <p:sldId id="394" r:id="rId27"/>
    <p:sldId id="419" r:id="rId28"/>
    <p:sldId id="420" r:id="rId29"/>
    <p:sldId id="369" r:id="rId30"/>
    <p:sldId id="266" r:id="rId31"/>
    <p:sldId id="395" r:id="rId32"/>
    <p:sldId id="315" r:id="rId33"/>
    <p:sldId id="370" r:id="rId34"/>
    <p:sldId id="267" r:id="rId35"/>
    <p:sldId id="346" r:id="rId36"/>
    <p:sldId id="397" r:id="rId37"/>
    <p:sldId id="373" r:id="rId38"/>
    <p:sldId id="371" r:id="rId39"/>
    <p:sldId id="398" r:id="rId40"/>
    <p:sldId id="317" r:id="rId41"/>
    <p:sldId id="435" r:id="rId42"/>
    <p:sldId id="422" r:id="rId43"/>
    <p:sldId id="433" r:id="rId44"/>
    <p:sldId id="434"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4489" autoAdjust="0"/>
  </p:normalViewPr>
  <p:slideViewPr>
    <p:cSldViewPr snapToGrid="0">
      <p:cViewPr varScale="1">
        <p:scale>
          <a:sx n="62" d="100"/>
          <a:sy n="62" d="100"/>
        </p:scale>
        <p:origin x="1014" y="60"/>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2/17/2020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Complex</a:t>
            </a:r>
            <a:r>
              <a:rPr lang="en-US" baseline="0" dirty="0" smtClean="0"/>
              <a:t> and sophisticated operations.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Planning</a:t>
            </a:r>
            <a:r>
              <a:rPr lang="en-US" baseline="0" dirty="0" smtClean="0"/>
              <a:t> for the unexpected.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Identifying triggers and contingency responses to minimize impact on </a:t>
            </a:r>
            <a:r>
              <a:rPr lang="en-US" sz="1200" dirty="0" err="1" smtClean="0"/>
              <a:t>nontarget</a:t>
            </a:r>
            <a:r>
              <a:rPr lang="en-US" sz="1200" dirty="0" smtClean="0"/>
              <a:t> resources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Precautions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Response activities</a:t>
            </a:r>
          </a:p>
          <a:p>
            <a:pPr marL="182880" indent="-182880">
              <a:lnSpc>
                <a:spcPct val="110000"/>
              </a:lnSpc>
              <a:spcBef>
                <a:spcPts val="600"/>
              </a:spcBef>
              <a:buClr>
                <a:srgbClr val="007698"/>
              </a:buClr>
              <a:buFont typeface="Arial" panose="020B0604020202020204" pitchFamily="34" charset="0"/>
              <a:buChar char="•"/>
            </a:pPr>
            <a:r>
              <a:rPr lang="en-US" sz="1200" kern="1200" dirty="0" smtClean="0">
                <a:solidFill>
                  <a:schemeClr val="tx1">
                    <a:lumMod val="50000"/>
                    <a:lumOff val="50000"/>
                  </a:schemeClr>
                </a:solidFill>
                <a:latin typeface="+mn-lt"/>
                <a:ea typeface="+mn-ea"/>
                <a:cs typeface="+mn-cs"/>
              </a:rPr>
              <a:t>Notifications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55659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2316584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IUCN red listed.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2/17/2020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2/17/2020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2/17/2020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2/17/2020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2/17/2020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2/17/2020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2/17/2020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2/17/2020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2/17/2020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2/17/2020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2/17/2020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36.emf"/></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3.png"/><Relationship Id="rId7"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11" Type="http://schemas.openxmlformats.org/officeDocument/2006/relationships/image" Target="../media/image63.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68.jpeg"/><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36.emf"/></Relationships>
</file>

<file path=ppt/slides/_rels/slide2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emf"/><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75.emf"/><Relationship Id="rId5" Type="http://schemas.openxmlformats.org/officeDocument/2006/relationships/image" Target="../media/image74.jpeg"/><Relationship Id="rId4" Type="http://schemas.openxmlformats.org/officeDocument/2006/relationships/image" Target="../media/image73.emf"/></Relationships>
</file>

<file path=ppt/slides/_rels/slide3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32.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68.jpeg"/><Relationship Id="rId7" Type="http://schemas.openxmlformats.org/officeDocument/2006/relationships/image" Target="../media/image80.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3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image" Target="../media/image98.jpeg"/><Relationship Id="rId13" Type="http://schemas.openxmlformats.org/officeDocument/2006/relationships/image" Target="../media/image103.png"/><Relationship Id="rId3" Type="http://schemas.openxmlformats.org/officeDocument/2006/relationships/image" Target="../media/image93.jpg"/><Relationship Id="rId7" Type="http://schemas.openxmlformats.org/officeDocument/2006/relationships/image" Target="../media/image97.jpeg"/><Relationship Id="rId12" Type="http://schemas.openxmlformats.org/officeDocument/2006/relationships/image" Target="../media/image102.jpg"/><Relationship Id="rId17" Type="http://schemas.openxmlformats.org/officeDocument/2006/relationships/image" Target="../media/image107.jpg"/><Relationship Id="rId2" Type="http://schemas.openxmlformats.org/officeDocument/2006/relationships/image" Target="../media/image92.png"/><Relationship Id="rId16" Type="http://schemas.openxmlformats.org/officeDocument/2006/relationships/image" Target="../media/image106.jpeg"/><Relationship Id="rId1" Type="http://schemas.openxmlformats.org/officeDocument/2006/relationships/slideLayout" Target="../slideLayouts/slideLayout8.xml"/><Relationship Id="rId6" Type="http://schemas.openxmlformats.org/officeDocument/2006/relationships/image" Target="../media/image96.jpe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jpe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jpeg"/><Relationship Id="rId14" Type="http://schemas.openxmlformats.org/officeDocument/2006/relationships/image" Target="../media/image104.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11.emf"/></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emf"/><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Tree>
    <p:extLst>
      <p:ext uri="{BB962C8B-B14F-4D97-AF65-F5344CB8AC3E}">
        <p14:creationId xmlns:p14="http://schemas.microsoft.com/office/powerpoint/2010/main" val="293381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2646878"/>
          </a:xfrm>
          <a:prstGeom prst="rect">
            <a:avLst/>
          </a:prstGeom>
        </p:spPr>
        <p:txBody>
          <a:bodyPr wrap="square">
            <a:spAutoFit/>
          </a:bodyPr>
          <a:lstStyle/>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Currently in experimental phase</a:t>
            </a:r>
            <a:endParaRPr lang="en-US" sz="2400" b="1" dirty="0">
              <a:solidFill>
                <a:srgbClr val="F1730C"/>
              </a:solidFill>
            </a:endParaRPr>
          </a:p>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Extensive research and trials needed</a:t>
            </a:r>
            <a:endParaRPr lang="en-US" sz="2400" b="1" dirty="0">
              <a:solidFill>
                <a:srgbClr val="F1730C"/>
              </a:solidFill>
              <a:cs typeface="Calibri" pitchFamily="34" charset="0"/>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 (not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4" t="-134442"/>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2769989"/>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err="1" smtClean="0"/>
              <a:t>bioaccumulate</a:t>
            </a:r>
            <a:endParaRPr lang="en-US" sz="2000" dirty="0" smtClean="0"/>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523150723"/>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774845417"/>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a:t>
            </a:r>
            <a:r>
              <a:rPr lang="en-US" dirty="0" smtClean="0"/>
              <a:t>Rodent Eradication Incident </a:t>
            </a:r>
            <a:r>
              <a:rPr lang="en-US" dirty="0"/>
              <a:t>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print">
            <a:lum contrast="2000"/>
            <a:extLst>
              <a:ext uri="{28A0092B-C50C-407E-A947-70E740481C1C}">
                <a14:useLocalDpi xmlns:a14="http://schemas.microsoft.com/office/drawing/2010/main" val="0"/>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34</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cstate="print">
            <a:alphaModFix amt="70000"/>
            <a:extLst>
              <a:ext uri="{28A0092B-C50C-407E-A947-70E740481C1C}">
                <a14:useLocalDpi xmlns:a14="http://schemas.microsoft.com/office/drawing/2010/main" val="0"/>
              </a:ext>
            </a:extLst>
          </a:blip>
          <a:srcRect/>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Contingency Planning</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p:bldP spid="1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a:t>Ancapa</a:t>
            </a:r>
            <a:r>
              <a:rPr lang="en-US" sz="2800" b="1" dirty="0"/>
              <a:t> </a:t>
            </a:r>
            <a:r>
              <a:rPr lang="en-US" sz="2800" b="1" dirty="0" smtClean="0"/>
              <a:t>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145711"/>
            <a:ext cx="11146971" cy="584775"/>
          </a:xfrm>
          <a:prstGeom prst="rect">
            <a:avLst/>
          </a:prstGeom>
          <a:noFill/>
        </p:spPr>
        <p:txBody>
          <a:bodyPr wrap="square" rtlCol="0">
            <a:spAutoFit/>
          </a:bodyPr>
          <a:lstStyle/>
          <a:p>
            <a:pPr algn="ctr"/>
            <a:r>
              <a:rPr lang="en-US" sz="3200" dirty="0">
                <a:solidFill>
                  <a:srgbClr val="007698"/>
                </a:solidFill>
              </a:rPr>
              <a:t>Organizations </a:t>
            </a:r>
            <a:r>
              <a:rPr lang="en-US" sz="3200" dirty="0" smtClean="0">
                <a:solidFill>
                  <a:srgbClr val="007698"/>
                </a:solidFill>
              </a:rPr>
              <a:t>Supportive of Project </a:t>
            </a:r>
            <a:endParaRPr lang="en-US" sz="3200" dirty="0">
              <a:solidFill>
                <a:srgbClr val="007698"/>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209" y="1068878"/>
            <a:ext cx="2526505" cy="895528"/>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4597" y="1040747"/>
            <a:ext cx="2633789" cy="1095281"/>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6009" y="847225"/>
            <a:ext cx="1163992" cy="1659308"/>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30113" y="2710188"/>
            <a:ext cx="1911905" cy="907408"/>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705426" y="2869071"/>
            <a:ext cx="1886150" cy="1220507"/>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10092" y="4601549"/>
            <a:ext cx="2413302" cy="793976"/>
          </a:xfrm>
          <a:prstGeom prst="rect">
            <a:avLst/>
          </a:prstGeom>
        </p:spPr>
      </p:pic>
      <p:pic>
        <p:nvPicPr>
          <p:cNvPr id="20" name="Picture 1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156112" y="2752611"/>
            <a:ext cx="1128451" cy="1423839"/>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462797" y="5908805"/>
            <a:ext cx="2765684" cy="403329"/>
          </a:xfrm>
          <a:prstGeom prst="rect">
            <a:avLst/>
          </a:prstGeom>
        </p:spPr>
      </p:pic>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18444" y="4447896"/>
            <a:ext cx="1227212" cy="1227212"/>
          </a:xfrm>
          <a:prstGeom prst="rect">
            <a:avLst/>
          </a:prstGeom>
        </p:spPr>
      </p:pic>
      <p:pic>
        <p:nvPicPr>
          <p:cNvPr id="23" name="Picture 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46335" y="5532920"/>
            <a:ext cx="3191745" cy="923569"/>
          </a:xfrm>
          <a:prstGeom prst="rect">
            <a:avLst/>
          </a:prstGeom>
        </p:spPr>
      </p:pic>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44678" y="2694469"/>
            <a:ext cx="1350625" cy="1350625"/>
          </a:xfrm>
          <a:prstGeom prst="rect">
            <a:avLst/>
          </a:prstGeom>
        </p:spPr>
      </p:pic>
      <p:pic>
        <p:nvPicPr>
          <p:cNvPr id="25" name="Picture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485881" y="877409"/>
            <a:ext cx="1715320" cy="171532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08058" y="5561864"/>
            <a:ext cx="2944324" cy="1104121"/>
          </a:xfrm>
          <a:prstGeom prst="rect">
            <a:avLst/>
          </a:prstGeom>
        </p:spPr>
      </p:pic>
      <p:pic>
        <p:nvPicPr>
          <p:cNvPr id="27" name="Picture 2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15444" y="4475940"/>
            <a:ext cx="1240110" cy="1104288"/>
          </a:xfrm>
          <a:prstGeom prst="rect">
            <a:avLst/>
          </a:prstGeom>
        </p:spPr>
      </p:pic>
      <p:pic>
        <p:nvPicPr>
          <p:cNvPr id="28" name="Picture 2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54884" y="2705709"/>
            <a:ext cx="1560541" cy="1560541"/>
          </a:xfrm>
          <a:prstGeom prst="rect">
            <a:avLst/>
          </a:prstGeom>
        </p:spPr>
      </p:pic>
      <p:pic>
        <p:nvPicPr>
          <p:cNvPr id="29" name="Picture 2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10686" y="4543810"/>
            <a:ext cx="2204567" cy="745206"/>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41</a:t>
            </a:fld>
            <a:endParaRPr lang="en-US" dirty="0"/>
          </a:p>
        </p:txBody>
      </p:sp>
    </p:spTree>
    <p:extLst>
      <p:ext uri="{BB962C8B-B14F-4D97-AF65-F5344CB8AC3E}">
        <p14:creationId xmlns:p14="http://schemas.microsoft.com/office/powerpoint/2010/main" val="2366107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Wingdings" panose="05000000000000000000" pitchFamily="2" charset="2"/>
              <a:buChar char="ü"/>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Mammal Protection Act - IHA</a:t>
            </a: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Water Act - 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Historic Preservation Act – Section 106</a:t>
            </a:r>
          </a:p>
          <a:p>
            <a:pPr>
              <a:lnSpc>
                <a:spcPct val="150000"/>
              </a:lnSpc>
              <a:buSzPct val="100000"/>
              <a:buFont typeface="Arial" panose="020B0604020202020204" pitchFamily="34" charset="0"/>
              <a:buChar char="•"/>
            </a:pPr>
            <a:r>
              <a:rPr lang="en-US" sz="2200" b="1" dirty="0" smtClean="0">
                <a:solidFill>
                  <a:srgbClr val="F1730C"/>
                </a:solidFill>
              </a:rPr>
              <a:t>Federal 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21575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44</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9532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t="-11340"/>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Islands</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49E0B92B-E43F-4095-838E-97C9F867286C}"/>
</file>

<file path=customXml/itemProps2.xml><?xml version="1.0" encoding="utf-8"?>
<ds:datastoreItem xmlns:ds="http://schemas.openxmlformats.org/officeDocument/2006/customXml" ds:itemID="{4AA6D8F0-0CCA-4E3C-8FDA-632E71F3677B}"/>
</file>

<file path=customXml/itemProps3.xml><?xml version="1.0" encoding="utf-8"?>
<ds:datastoreItem xmlns:ds="http://schemas.openxmlformats.org/officeDocument/2006/customXml" ds:itemID="{AAB0ABC2-9B1F-4D7D-9E6D-61DD07362BDC}"/>
</file>

<file path=docProps/app.xml><?xml version="1.0" encoding="utf-8"?>
<Properties xmlns="http://schemas.openxmlformats.org/officeDocument/2006/extended-properties" xmlns:vt="http://schemas.openxmlformats.org/officeDocument/2006/docPropsVTypes">
  <Template/>
  <TotalTime>13832</TotalTime>
  <Words>3455</Words>
  <Application>Microsoft Office PowerPoint</Application>
  <PresentationFormat>Widescreen</PresentationFormat>
  <Paragraphs>427</Paragraphs>
  <Slides>44</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Century Expanded LT Std</vt:lpstr>
      <vt:lpstr>Century Gothic</vt:lpstr>
      <vt:lpstr>Times New Roman</vt:lpstr>
      <vt:lpstr>Wingdings</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577</cp:revision>
  <dcterms:created xsi:type="dcterms:W3CDTF">2019-08-01T23:51:04Z</dcterms:created>
  <dcterms:modified xsi:type="dcterms:W3CDTF">2020-02-18T01:27:33Z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639800.000000000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